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9"/>
  </p:notesMasterIdLst>
  <p:sldIdLst>
    <p:sldId id="282" r:id="rId2"/>
    <p:sldId id="319" r:id="rId3"/>
    <p:sldId id="317" r:id="rId4"/>
    <p:sldId id="318" r:id="rId5"/>
    <p:sldId id="287" r:id="rId6"/>
    <p:sldId id="289" r:id="rId7"/>
    <p:sldId id="320" r:id="rId8"/>
    <p:sldId id="297" r:id="rId9"/>
    <p:sldId id="298" r:id="rId10"/>
    <p:sldId id="299" r:id="rId11"/>
    <p:sldId id="301" r:id="rId12"/>
    <p:sldId id="290" r:id="rId13"/>
    <p:sldId id="313" r:id="rId14"/>
    <p:sldId id="314" r:id="rId15"/>
    <p:sldId id="321" r:id="rId16"/>
    <p:sldId id="316" r:id="rId17"/>
    <p:sldId id="315" r:id="rId18"/>
    <p:sldId id="296" r:id="rId19"/>
    <p:sldId id="302" r:id="rId20"/>
    <p:sldId id="285" r:id="rId21"/>
    <p:sldId id="273" r:id="rId22"/>
    <p:sldId id="265" r:id="rId23"/>
    <p:sldId id="266" r:id="rId24"/>
    <p:sldId id="304" r:id="rId25"/>
    <p:sldId id="267" r:id="rId26"/>
    <p:sldId id="260" r:id="rId27"/>
    <p:sldId id="261" r:id="rId28"/>
    <p:sldId id="262" r:id="rId29"/>
    <p:sldId id="263" r:id="rId30"/>
    <p:sldId id="268" r:id="rId31"/>
    <p:sldId id="264" r:id="rId32"/>
    <p:sldId id="270" r:id="rId33"/>
    <p:sldId id="280" r:id="rId34"/>
    <p:sldId id="278" r:id="rId35"/>
    <p:sldId id="271" r:id="rId36"/>
    <p:sldId id="276" r:id="rId37"/>
    <p:sldId id="277" r:id="rId38"/>
    <p:sldId id="322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275" r:id="rId4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7BB6-C675-4BC9-9A19-000B59F7579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20DCD-E3CD-4C98-9CB1-E3AA0A11E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20DCD-E3CD-4C98-9CB1-E3AA0A11E2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B2F748-02B5-48FA-991B-90B3244D6423}" type="datetimeFigureOut">
              <a:rPr lang="ar-IQ" smtClean="0"/>
              <a:t>23/04/1445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732218-77C2-4DD8-92F9-AE27524E0E3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thogens" TargetMode="External"/><Relationship Id="rId2" Type="http://schemas.openxmlformats.org/officeDocument/2006/relationships/hyperlink" Target="https://en.wikipedia.org/wiki/Transmission_(medicine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uman_fec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safety.gov/keep/basics/separate/index.html" TargetMode="External"/><Relationship Id="rId2" Type="http://schemas.openxmlformats.org/officeDocument/2006/relationships/hyperlink" Target="https://www.foodsafety.gov/keep/basics/clea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foodsafety.gov/keep/basics/chill/index.html" TargetMode="External"/><Relationship Id="rId4" Type="http://schemas.openxmlformats.org/officeDocument/2006/relationships/hyperlink" Target="https://www.foodsafety.gov/keep/basics/cook/index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Diarrheal disease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extent of the problem, risk factors and control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Algerian" panose="04020705040A02060702" pitchFamily="82" charset="0"/>
              </a:rPr>
              <a:t>Prof.Dr</a:t>
            </a:r>
            <a:r>
              <a:rPr lang="en-US" b="1" dirty="0" smtClean="0">
                <a:latin typeface="Algerian" panose="04020705040A02060702" pitchFamily="82" charset="0"/>
              </a:rPr>
              <a:t>. </a:t>
            </a:r>
            <a:r>
              <a:rPr lang="en-US" b="1" dirty="0" err="1" smtClean="0">
                <a:latin typeface="Algerian" panose="04020705040A02060702" pitchFamily="82" charset="0"/>
              </a:rPr>
              <a:t>Amall.Y.Yousif</a:t>
            </a:r>
            <a:endParaRPr lang="en-US" b="1" dirty="0">
              <a:latin typeface="Algerian" panose="04020705040A02060702" pitchFamily="82" charset="0"/>
            </a:endParaRPr>
          </a:p>
          <a:p>
            <a:pPr algn="ctr"/>
            <a:r>
              <a:rPr lang="en-US" b="1" dirty="0" err="1" smtClean="0">
                <a:latin typeface="Algerian" panose="04020705040A02060702" pitchFamily="82" charset="0"/>
              </a:rPr>
              <a:t>Community&amp;Family</a:t>
            </a:r>
            <a:r>
              <a:rPr lang="en-US" b="1" dirty="0" smtClean="0">
                <a:latin typeface="Algerian" panose="04020705040A02060702" pitchFamily="82" charset="0"/>
              </a:rPr>
              <a:t> Med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endParaRPr lang="en-US" dirty="0">
              <a:latin typeface="Algerian" panose="04020705040A02060702" pitchFamily="82" charset="0"/>
            </a:endParaRP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5"/>
    </mc:Choice>
    <mc:Fallback xmlns="">
      <p:transition spd="slow" advTm="140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Parasitic causes of diarrhea</a:t>
            </a:r>
          </a:p>
          <a:p>
            <a:pPr algn="l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ntameba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-Giardia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-Cryptosporidosis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2"/>
    </mc:Choice>
    <mc:Fallback xmlns="">
      <p:transition spd="slow" advTm="63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causes of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-Inflammatry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bowel disease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-Ischemic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colitis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diverticulitis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-Toxin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-Hyperthyrodism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-Diabetus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mellitus </a:t>
            </a:r>
          </a:p>
          <a:p>
            <a:pPr algn="l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-Antibiotic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medication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9"/>
    </mc:Choice>
    <mc:Fallback xmlns="">
      <p:transition spd="slow" advTm="203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Tx/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diarrheal Causative agents are transmitted by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fecal-oral route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viruses ( such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transmitted through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Nosocommial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transmission is possible . 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0"/>
    </mc:Choice>
    <mc:Fallback xmlns="">
      <p:transition spd="slow" advTm="189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>
              <a:buNone/>
            </a:pPr>
            <a:r>
              <a:rPr lang="en-US" sz="2800" dirty="0" smtClean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-oral transmission means ‘from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mouth’. But the route can either be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contaminated hands touching the mouth and transferring the infectious agents directly;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transmission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consumption of food or water, or using utensils </a:t>
            </a:r>
          </a:p>
          <a:p>
            <a:pPr marL="109728" indent="0" algn="l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with the infectious agents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2800" dirty="0" smtClean="0"/>
              <a:t>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58"/>
    </mc:Choice>
    <mc:Fallback xmlns="">
      <p:transition spd="slow" advTm="951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  </a:t>
            </a:r>
            <a:r>
              <a:rPr lang="en-US" sz="2700" dirty="0" smtClean="0">
                <a:effectLst/>
              </a:rPr>
              <a:t>  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common factors in the fecal-oral route can be summarized as five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(F): </a:t>
            </a:r>
          </a:p>
          <a:p>
            <a:pPr marL="109728" indent="0" algn="l">
              <a:buNone/>
            </a:pP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flies, fields, fluids, and food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indirectly by food or water are called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foodborne diseases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waterborne diseases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9"/>
    </mc:Choice>
    <mc:Fallback xmlns="">
      <p:transition spd="slow" advTm="1158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0788"/>
            <a:ext cx="6624736" cy="30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Tx/>
              <a:buNone/>
              <a:defRPr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at risk: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 years and above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Shigellosis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Children below 5 years 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Rotavirus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infants and children aged 1-2 years 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 age groups 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Amoebiasis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adults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1"/>
    </mc:Choice>
    <mc:Fallback xmlns="">
      <p:transition spd="slow" advTm="280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74" y="620688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109728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loss of body fluids and important salts required for proper control of body functions, particularly in the brain, nerves and muscles.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highly susceptible to dehydration if they have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after only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day; they can quickly die if the fluid loss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.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C:\Users\so\Desktop\images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48285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82"/>
    </mc:Choice>
    <mc:Fallback xmlns="">
      <p:transition spd="slow" advTm="6818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according to the type of pathogens,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diarrhea are self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cure with supportive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 motility and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antidiarrhoeal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toxic and should be avoided.</a:t>
            </a:r>
          </a:p>
          <a:p>
            <a:pPr marL="109728" indent="0"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staff and parents have to concentrate on essential treatment which is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rehydration</a:t>
            </a:r>
            <a:r>
              <a:rPr lang="en-US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0"/>
    </mc:Choice>
    <mc:Fallback xmlns="">
      <p:transition spd="slow" advTm="3139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Preventive measures for diarrhea.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-health education.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adequate water supply.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-effective sewage system and proper sanitation.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-good personal hygiene and hands washing.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-control of insects.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-breast feeding.</a:t>
            </a:r>
          </a:p>
          <a:p>
            <a:pPr marL="109728" indent="0" algn="l">
              <a:buNone/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-immunization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9604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96"/>
    </mc:Choice>
    <mc:Fallback xmlns="">
      <p:transition spd="slow" advTm="960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fecal–oral route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(also called the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oral–fecal route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orofecal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particular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Transmission (medicine)"/>
              </a:rPr>
              <a:t>route of transmission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Pathogens"/>
              </a:rPr>
              <a:t>pathogens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uman feces"/>
              </a:rPr>
              <a:t>fecal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particles pass from one person to the mouth of another person.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-oral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Foodborne illness</a:t>
            </a:r>
            <a:endParaRPr lang="ar-IQ" sz="7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3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70">
        <p14:flip dir="l"/>
      </p:transition>
    </mc:Choice>
    <mc:Fallback xmlns="">
      <p:transition spd="slow" advTm="7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632848" cy="496855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Foodborne illness 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borne disease” is defined as a disease caused by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that enter the body through the ingestion of contaminated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water.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agents may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agents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substances. </a:t>
            </a:r>
          </a:p>
          <a:p>
            <a:pPr algn="l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borne illnesses have significant impact worldwide including developed nations.</a:t>
            </a:r>
            <a:r>
              <a:rPr lang="en-US" dirty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ar-IQ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4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0"/>
    </mc:Choice>
    <mc:Fallback xmlns="">
      <p:transition spd="slow" advTm="3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88032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foodborne illness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1540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foodborn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illness fall into the following 3 categories:</a:t>
            </a: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hazards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bacteria, viruses, and parasites. Bacteria and viruses are responsible for most foodborne illnesses.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hazards are the biggest threat to food safety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can be inherent in the product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IQ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0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5"/>
    </mc:Choice>
    <mc:Fallback xmlns="">
      <p:transition spd="slow" advTm="29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hazards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consumption of food contaminated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poisons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toxins and chemical contaminants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Some natural toxins are associated with the food itself (i.e.,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mushrooms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made by pathogens in the food when it is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time/temperature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abused 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additives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sulfites, can be a hazard to some people.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contamination can occur when products (i.e., cleaners) are not used correctly.</a:t>
            </a:r>
          </a:p>
          <a:p>
            <a:pPr marL="109728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8"/>
    </mc:Choice>
    <mc:Fallback xmlns="">
      <p:transition spd="slow" advTm="3500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FontTx/>
              <a:buNone/>
            </a:pPr>
            <a:endParaRPr lang="en-US" dirty="0" smtClean="0"/>
          </a:p>
          <a:p>
            <a:pPr marL="0" indent="0" algn="l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food can happen at any point during </a:t>
            </a:r>
          </a:p>
          <a:p>
            <a:pPr marL="0" indent="0" algn="l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production, growing, harvesting, processing,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shipping, or preparing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include metal shavings from cans and plastic pieces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2"/>
    </mc:Choice>
    <mc:Fallback xmlns="">
      <p:transition spd="slow" advTm="4345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Pathogens can cause different types of foodborne illness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109728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llness can be caused by the pathogens themselves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foodborne infection);</a:t>
            </a:r>
          </a:p>
          <a:p>
            <a:pPr algn="l" rtl="0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toxins produced in the food by pathogens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foodborne intoxication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caused by toxins produced in the body by pathogens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foodborne toxin-mediated infection).</a:t>
            </a:r>
          </a:p>
          <a:p>
            <a:pPr algn="l" rtl="0"/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foodborne illness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91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35"/>
    </mc:Choice>
    <mc:Fallback xmlns="">
      <p:transition spd="slow" advTm="4203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Listeria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pathogens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1"/>
    </mc:Choice>
    <mc:Fallback xmlns="">
      <p:transition spd="slow" advTm="1061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Enterovirus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A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E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Rotavirus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 pathogens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"/>
    </mc:Choice>
    <mc:Fallback xmlns="">
      <p:transition spd="slow" advTm="562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Giardia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pathogens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430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8"/>
    </mc:Choice>
    <mc:Fallback xmlns="">
      <p:transition spd="slow" advTm="415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Foodborne illness can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anyone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eats contaminated food;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certain populations are more susceptible to becoming ill with a greater severity of illness.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These populations include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infants and children, the elderly, pregnant women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people taking certain kinds of medications 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suppressed (e.g., cancer patients, diabetics).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group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6"/>
    </mc:Choice>
    <mc:Fallback xmlns="">
      <p:transition spd="slow" advTm="353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-oral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cause of </a:t>
            </a: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morbidity worldwide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cause of death globally among children aged under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years.</a:t>
            </a: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million children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age group die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every year, almost half of them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5"/>
    </mc:Choice>
    <mc:Fallback xmlns="">
      <p:transition spd="slow" advTm="2411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19874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7"/>
    </mc:Choice>
    <mc:Fallback xmlns="">
      <p:transition spd="slow" advTm="1377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8"/>
    </mc:Choice>
    <mc:Fallback xmlns="">
      <p:transition spd="slow" advTm="82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7" cy="5649491"/>
          </a:xfrm>
        </p:spPr>
      </p:pic>
    </p:spTree>
    <p:extLst>
      <p:ext uri="{BB962C8B-B14F-4D97-AF65-F5344CB8AC3E}">
        <p14:creationId xmlns:p14="http://schemas.microsoft.com/office/powerpoint/2010/main" val="37561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8"/>
    </mc:Choice>
    <mc:Fallback xmlns="">
      <p:transition spd="slow" advTm="1612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6" y="764704"/>
            <a:ext cx="7672138" cy="5544616"/>
          </a:xfrm>
        </p:spPr>
      </p:pic>
    </p:spTree>
    <p:extLst>
      <p:ext uri="{BB962C8B-B14F-4D97-AF65-F5344CB8AC3E}">
        <p14:creationId xmlns:p14="http://schemas.microsoft.com/office/powerpoint/2010/main" val="42032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5"/>
    </mc:Choice>
    <mc:Fallback xmlns="">
      <p:transition spd="slow" advTm="1911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US" dirty="0">
              <a:solidFill>
                <a:srgbClr val="000000"/>
              </a:solidFill>
              <a:latin typeface="Lato"/>
            </a:endParaRPr>
          </a:p>
          <a:p>
            <a:pPr marL="109728" indent="0" algn="l">
              <a:buNone/>
            </a:pPr>
            <a:r>
              <a:rPr lang="en-US" b="1" u="sng" dirty="0">
                <a:solidFill>
                  <a:srgbClr val="0752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CLEAN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Wash your hands and surfaces often</a:t>
            </a:r>
            <a:r>
              <a:rPr lang="en-US" b="1" dirty="0">
                <a:solidFill>
                  <a:srgbClr val="000000"/>
                </a:solidFill>
                <a:latin typeface="Lato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r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b="1" u="sng" dirty="0">
                <a:solidFill>
                  <a:srgbClr val="0752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SEPARATE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Don’t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cross-contamination.</a:t>
            </a:r>
          </a:p>
          <a:p>
            <a:pPr algn="l"/>
            <a:endParaRPr lang="ar-IQ" b="1" u="sng" dirty="0" smtClean="0">
              <a:solidFill>
                <a:srgbClr val="07529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109728" indent="0" algn="l">
              <a:buNone/>
            </a:pPr>
            <a:r>
              <a:rPr lang="en-US" b="1" u="sng" dirty="0" smtClean="0">
                <a:solidFill>
                  <a:srgbClr val="0752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COOK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the right temperature.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b="1" u="sng" dirty="0">
                <a:solidFill>
                  <a:srgbClr val="07529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CHILL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Refrigerate promptly.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multiply rapidly if left at room temperature or in the “Danger Zone” between 40°F and 140°F. Never leave perishable food out for more than 2 hours (or 1 hour if it’s hotter than 90° F outside</a:t>
            </a:r>
            <a:r>
              <a:rPr lang="en-US" dirty="0"/>
              <a:t>).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Steps to Food Safety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4482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7"/>
    </mc:Choice>
    <mc:Fallback xmlns="">
      <p:transition spd="slow" advTm="3475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721499"/>
          </a:xfrm>
        </p:spPr>
      </p:pic>
    </p:spTree>
    <p:extLst>
      <p:ext uri="{BB962C8B-B14F-4D97-AF65-F5344CB8AC3E}">
        <p14:creationId xmlns:p14="http://schemas.microsoft.com/office/powerpoint/2010/main" val="22314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8"/>
    </mc:Choice>
    <mc:Fallback xmlns="">
      <p:transition spd="slow" advTm="2317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estimates that each year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million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get sick from a foodborne illness,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128,000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hospitalized,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have identified more than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foodborne diseases.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are infections, caused by a variety of bacteria, viruses, and parasites.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toxins and chemicals also can contaminate foods and cause foodborne illness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 of foodborne illness: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33"/>
    </mc:Choice>
    <mc:Fallback xmlns="">
      <p:transition spd="slow" advTm="4213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Dehydration.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HUS.(E.COLI)</a:t>
            </a:r>
          </a:p>
          <a:p>
            <a:pPr marL="109728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rt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Abortion,still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birth(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c.botulism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suggests that acute foodborne illnesses may lead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disorders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arithritis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Irritable bowel syndrome.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 rtl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Guillain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foodborne illnesses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4"/>
    </mc:Choice>
    <mc:Fallback xmlns="">
      <p:transition spd="slow" advTm="45014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9489232" cy="21602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Prevention and Control of Food-borne Diseases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C:\Users\so\Desktop\images (7)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7687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pPr marL="0" indent="0" algn="l"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l">
              <a:buFontTx/>
              <a:buNone/>
            </a:pP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control of food–borne diseases, regardless of the specific cause, are based on the same principles: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Avoidance of food contamination </a:t>
            </a:r>
          </a:p>
          <a:p>
            <a:pPr marL="0" indent="0" algn="l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Destruction or prevention of contaminants </a:t>
            </a:r>
          </a:p>
          <a:p>
            <a:pPr marL="0" indent="0" algn="l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Prevention of further spread or multiplication of contaminants.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2"/>
    </mc:Choice>
    <mc:Fallback xmlns="">
      <p:transition spd="slow" advTm="276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vulnerable children are the youngest ones,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</a:t>
            </a:r>
          </a:p>
          <a:p>
            <a:pPr marL="109728" indent="0" algn="l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 remain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susceptible to the complications of diarrhea and account 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related deaths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o\Desktop\New folder (6)\images (1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56"/>
    </mc:Choice>
    <mc:Fallback xmlns="">
      <p:transition spd="slow" advTm="3525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modes of intervention vary from area to area depending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environmental, economic, political, technology and socio cultural factors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The preventive and control strategies may be approached based on the major site in the cycle of transmission or acquisition where they are implemented.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These involve the activities performed at: </a:t>
            </a:r>
          </a:p>
          <a:p>
            <a:pPr marL="0" indent="0" algn="l">
              <a:buFontTx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-Source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infection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nvironment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Host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46"/>
    </mc:Choice>
    <mc:Fallback xmlns="">
      <p:transition spd="slow" advTm="3974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FontTx/>
              <a:buNone/>
              <a:defRPr/>
            </a:pPr>
            <a:endParaRPr lang="en-US" b="1" dirty="0" smtClean="0"/>
          </a:p>
          <a:p>
            <a:pPr marL="0" indent="0" algn="l">
              <a:buFontTx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infection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 of raw food.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washing of raw vegetables with clean water </a:t>
            </a:r>
          </a:p>
          <a:p>
            <a:pPr marL="0" indent="0" algn="l"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uncooked animal products far separate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cooked and ready-to-eat foods.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raw milk or foods made from raw milk.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 treatment of food items before consumption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9"/>
    </mc:Choice>
    <mc:Fallback xmlns="">
      <p:transition spd="slow" advTm="28169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immunization of animals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food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disposal of human wastes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cases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hands, knives, cutting boards, etc. after handling uncooked foods.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Avoiding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materials contaminated with pet excreta or soil.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animal products, e.g., wool, goat hair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intact or cremating of infected animal carcasses.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2"/>
    </mc:Choice>
    <mc:Fallback xmlns="">
      <p:transition spd="slow" advTm="34502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preventing, and controlling of infections in domestic animals, pets.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hands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contact with animals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food handlers and homemakers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carriers.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care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food-borne illnesses.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food from animals with obvious infection, e.g., mastitis in cows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Treatment of infections in food handlers such as skin and throat infections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8"/>
    </mc:Choice>
    <mc:Fallback xmlns="">
      <p:transition spd="slow" advTm="34478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involved stringent follow-up from production to consumption. Some of the interventions include: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Freezing, salting,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of food items during storage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flies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rats, roaches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education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and personal cleanliness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2"/>
    </mc:Choice>
    <mc:Fallback xmlns="">
      <p:transition spd="slow" advTm="2929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FontTx/>
              <a:buNone/>
              <a:defRPr/>
            </a:pPr>
            <a:endParaRPr lang="en-US" dirty="0" smtClean="0"/>
          </a:p>
          <a:p>
            <a:pPr marL="0" indent="0" algn="l">
              <a:buFontTx/>
              <a:buNone/>
              <a:defRPr/>
            </a:pPr>
            <a:r>
              <a:rPr lang="en-US" dirty="0" smtClean="0"/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food establishments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of food after cooking.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sanitary food area.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handling and storage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leftover foods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Kitchen cleanliness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canning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home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and use of chemicals (storage away from foods)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3"/>
    </mc:Choice>
    <mc:Fallback xmlns="">
      <p:transition spd="slow" advTm="2306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FontTx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Host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Active or passive immunization of susceptible hosts </a:t>
            </a:r>
          </a:p>
          <a:p>
            <a:pPr marL="0" indent="0" algn="l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Health education.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0"/>
    </mc:Choice>
    <mc:Fallback xmlns="">
      <p:transition spd="slow" advTm="1618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990948"/>
            <a:ext cx="7772400" cy="233381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ar-IQ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C:\Users\so\Desktop\istockphoto-121553854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052736"/>
            <a:ext cx="6820957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derived from Greek word ,meaning       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flowing through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WHO: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hree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more watery stool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24hrs or passing more stool than normal for age 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Diarrhea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acute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present for less than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present for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chronic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greater than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in duration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agents account for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cases of acute diarrhea, and bloody diarrhea.</a:t>
            </a:r>
          </a:p>
          <a:p>
            <a:pPr marL="109728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456" y="-62246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4"/>
    </mc:Choice>
    <mc:Fallback xmlns="">
      <p:transition spd="slow" advTm="305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patient with acute diarrhea not seek medical attention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investigation are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omitted in those who do,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infectious diarrhea is grossly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estimated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stool culture positive less than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presentation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9"/>
    </mc:Choice>
    <mc:Fallback xmlns="">
      <p:transition spd="slow" advTm="279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\Desktop\images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7687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diarrhea</a:t>
            </a:r>
          </a:p>
          <a:p>
            <a:pPr algn="l">
              <a:lnSpc>
                <a:spcPct val="80000"/>
              </a:lnSpc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causes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-Vibrio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cholera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-Salmonella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 coli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-Shigella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-Campylobacter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0"/>
    </mc:Choice>
    <mc:Fallback xmlns="">
      <p:transition spd="slow" advTm="105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causes of diarrhea</a:t>
            </a:r>
          </a:p>
          <a:p>
            <a:pPr algn="l">
              <a:lnSpc>
                <a:spcPct val="8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-Entero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-Adeno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</a:p>
          <a:p>
            <a:pPr algn="l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gasteroenterpathy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most common etiological agent of the nonbacterial gastroenteritis outbreak worldwide and all age groups are affected.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4"/>
    </mc:Choice>
    <mc:Fallback xmlns="">
      <p:transition spd="slow" advTm="1752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|8.4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1076</TotalTime>
  <Words>1522</Words>
  <Application>Microsoft Office PowerPoint</Application>
  <PresentationFormat>On-screen Show (4:3)</PresentationFormat>
  <Paragraphs>231</Paragraphs>
  <Slides>47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Diarrheal disease  extent of the problem, risk factors and control</vt:lpstr>
      <vt:lpstr>Feco-oral 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   </vt:lpstr>
      <vt:lpstr>PowerPoint Presentation</vt:lpstr>
      <vt:lpstr>PowerPoint Presentation</vt:lpstr>
      <vt:lpstr>PowerPoint Presentation</vt:lpstr>
      <vt:lpstr>Medication</vt:lpstr>
      <vt:lpstr>PowerPoint Presentation</vt:lpstr>
      <vt:lpstr>Foodborne illness</vt:lpstr>
      <vt:lpstr>PowerPoint Presentation</vt:lpstr>
      <vt:lpstr>causes of foodborne illness </vt:lpstr>
      <vt:lpstr>PowerPoint Presentation</vt:lpstr>
      <vt:lpstr>PowerPoint Presentation</vt:lpstr>
      <vt:lpstr>types of foodborne illness </vt:lpstr>
      <vt:lpstr>Bacterial pathogens</vt:lpstr>
      <vt:lpstr>Viral pathogens</vt:lpstr>
      <vt:lpstr>Parasitic pathogens</vt:lpstr>
      <vt:lpstr>Risk group</vt:lpstr>
      <vt:lpstr>PowerPoint Presentation</vt:lpstr>
      <vt:lpstr>PowerPoint Presentation</vt:lpstr>
      <vt:lpstr>PowerPoint Presentation</vt:lpstr>
      <vt:lpstr>PowerPoint Presentation</vt:lpstr>
      <vt:lpstr>Four Steps to Food Safety</vt:lpstr>
      <vt:lpstr>PowerPoint Presentation</vt:lpstr>
      <vt:lpstr>Extent of foodborne illness:</vt:lpstr>
      <vt:lpstr> complications of foodborne illnesses</vt:lpstr>
      <vt:lpstr>Prevention and Control of Food-borne Diseases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Foodborne illness</dc:title>
  <dc:creator>ASUS</dc:creator>
  <cp:lastModifiedBy>Maher</cp:lastModifiedBy>
  <cp:revision>127</cp:revision>
  <dcterms:created xsi:type="dcterms:W3CDTF">2018-10-08T19:52:00Z</dcterms:created>
  <dcterms:modified xsi:type="dcterms:W3CDTF">2023-11-06T20:45:26Z</dcterms:modified>
</cp:coreProperties>
</file>